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4" r:id="rId4"/>
    <p:sldId id="262" r:id="rId5"/>
    <p:sldId id="263" r:id="rId6"/>
    <p:sldId id="266" r:id="rId7"/>
    <p:sldId id="270" r:id="rId8"/>
    <p:sldId id="271" r:id="rId9"/>
    <p:sldId id="283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6D52"/>
    <a:srgbClr val="B57867"/>
    <a:srgbClr val="B97F6F"/>
    <a:srgbClr val="FBFBFB"/>
    <a:srgbClr val="B37361"/>
    <a:srgbClr val="B2705E"/>
    <a:srgbClr val="AE6754"/>
    <a:srgbClr val="000000"/>
    <a:srgbClr val="D8826A"/>
    <a:srgbClr val="AD66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57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9DE69-6658-48FA-98BA-63B24D983D7F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6EE45-452F-4D16-A47F-370575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1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0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4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97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06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43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1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63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5562600" cy="33147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10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25268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79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194560" y="2129247"/>
            <a:ext cx="9997441" cy="472875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26925" y="901928"/>
            <a:ext cx="5765075" cy="344800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88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0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82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96200" y="3448050"/>
            <a:ext cx="4495800" cy="3409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9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09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53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743450" y="3143250"/>
            <a:ext cx="7448550" cy="37147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034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3143250"/>
            <a:ext cx="6438900" cy="37147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77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743700" y="1714500"/>
            <a:ext cx="5448300" cy="5143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30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627868" y="2609850"/>
            <a:ext cx="4049032" cy="2740654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657068" y="2609850"/>
            <a:ext cx="4049032" cy="274065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24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07268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2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683657" y="2786063"/>
            <a:ext cx="10508343" cy="4071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90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717143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28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474857" y="0"/>
            <a:ext cx="4717143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9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924697" y="0"/>
            <a:ext cx="4611189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218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733550"/>
            <a:ext cx="4895850" cy="5124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29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09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4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62650" cy="3886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7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24575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24575" y="0"/>
            <a:ext cx="6067425" cy="26443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02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830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110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81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148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5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00907"/>
            <a:ext cx="4089400" cy="50561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3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3497943"/>
            <a:ext cx="12192000" cy="336005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4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3497943"/>
            <a:ext cx="12192000" cy="336005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26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0088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788229" y="566057"/>
            <a:ext cx="7735888" cy="37877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2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2046515"/>
            <a:ext cx="8621486" cy="481148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0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5A8A3-6779-4E9B-9150-F17577A53EB5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AA41B-7DA9-40D9-AFD3-6493935A7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5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82" r:id="rId3"/>
    <p:sldLayoutId id="2147483684" r:id="rId4"/>
    <p:sldLayoutId id="2147483685" r:id="rId5"/>
    <p:sldLayoutId id="2147483686" r:id="rId6"/>
    <p:sldLayoutId id="2147483683" r:id="rId7"/>
    <p:sldLayoutId id="2147483661" r:id="rId8"/>
    <p:sldLayoutId id="2147483662" r:id="rId9"/>
    <p:sldLayoutId id="2147483650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78" r:id="rId16"/>
    <p:sldLayoutId id="2147483679" r:id="rId17"/>
    <p:sldLayoutId id="2147483680" r:id="rId18"/>
    <p:sldLayoutId id="2147483681" r:id="rId19"/>
    <p:sldLayoutId id="2147483676" r:id="rId20"/>
    <p:sldLayoutId id="2147483677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63" r:id="rId27"/>
    <p:sldLayoutId id="2147483664" r:id="rId28"/>
    <p:sldLayoutId id="2147483665" r:id="rId29"/>
    <p:sldLayoutId id="2147483666" r:id="rId30"/>
    <p:sldLayoutId id="2147483668" r:id="rId31"/>
    <p:sldLayoutId id="2147483669" r:id="rId32"/>
    <p:sldLayoutId id="2147483670" r:id="rId33"/>
    <p:sldLayoutId id="2147483667" r:id="rId34"/>
    <p:sldLayoutId id="2147483656" r:id="rId35"/>
    <p:sldLayoutId id="2147483657" r:id="rId36"/>
    <p:sldLayoutId id="2147483658" r:id="rId37"/>
    <p:sldLayoutId id="2147483659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-9072"/>
            <a:ext cx="12192000" cy="6858000"/>
          </a:xfrm>
          <a:prstGeom prst="rect">
            <a:avLst/>
          </a:prstGeom>
          <a:solidFill>
            <a:srgbClr val="D26D52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92554" y="2572657"/>
            <a:ext cx="5406892" cy="1712686"/>
          </a:xfrm>
          <a:prstGeom prst="rect">
            <a:avLst/>
          </a:prstGeom>
          <a:solidFill>
            <a:schemeClr val="tx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905450" y="2688769"/>
            <a:ext cx="4381100" cy="147734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8000" b="1" spc="300" smtClean="0">
                <a:solidFill>
                  <a:srgbClr val="D8826A"/>
                </a:solidFill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Conquer</a:t>
            </a:r>
            <a:endParaRPr lang="en-US" sz="8000" b="1" spc="300" dirty="0">
              <a:solidFill>
                <a:srgbClr val="D8826A"/>
              </a:solidFill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978027" y="267254"/>
            <a:ext cx="2875562" cy="742780"/>
            <a:chOff x="8978027" y="267254"/>
            <a:chExt cx="2875562" cy="742780"/>
          </a:xfrm>
        </p:grpSpPr>
        <p:sp>
          <p:nvSpPr>
            <p:cNvPr id="25" name="TextBox 24"/>
            <p:cNvSpPr txBox="1"/>
            <p:nvPr/>
          </p:nvSpPr>
          <p:spPr>
            <a:xfrm>
              <a:off x="8978027" y="267254"/>
              <a:ext cx="1809369" cy="742780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sz="2400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251286" y="500110"/>
              <a:ext cx="160230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9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189353" y="2354942"/>
            <a:ext cx="5788673" cy="212997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111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01928"/>
            <a:ext cx="7474857" cy="5956072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0117" y="1590632"/>
            <a:ext cx="4053505" cy="11073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63205" y="1590632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solidFill>
                  <a:srgbClr val="DC8F7B"/>
                </a:solidFill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Portfolio</a:t>
            </a:r>
            <a:endParaRPr lang="en-US" sz="5400" b="1" spc="600" dirty="0">
              <a:solidFill>
                <a:srgbClr val="DC8F7B"/>
              </a:solidFill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sp>
        <p:nvSpPr>
          <p:cNvPr id="17" name="Shape 9168"/>
          <p:cNvSpPr/>
          <p:nvPr/>
        </p:nvSpPr>
        <p:spPr>
          <a:xfrm>
            <a:off x="610117" y="2767572"/>
            <a:ext cx="1245187" cy="1990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>
            <a:lvl1pPr algn="l">
              <a:lnSpc>
                <a:spcPct val="120000"/>
              </a:lnSpc>
              <a:defRPr sz="2000">
                <a:solidFill>
                  <a:srgbClr val="4C607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200000"/>
              </a:lnSpc>
              <a:defRPr sz="3200"/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</a:t>
            </a:r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id-ID" sz="900" dirty="0">
              <a:solidFill>
                <a:schemeClr val="tx1">
                  <a:lumMod val="85000"/>
                  <a:lumOff val="15000"/>
                </a:schemeClr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761567" y="250247"/>
            <a:ext cx="2363843" cy="618643"/>
            <a:chOff x="292891" y="590025"/>
            <a:chExt cx="2363843" cy="618643"/>
          </a:xfrm>
        </p:grpSpPr>
        <p:sp>
          <p:nvSpPr>
            <p:cNvPr id="19" name="TextBox 18"/>
            <p:cNvSpPr txBox="1"/>
            <p:nvPr/>
          </p:nvSpPr>
          <p:spPr>
            <a:xfrm>
              <a:off x="292891" y="5900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0167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8227" y="0"/>
            <a:ext cx="8403771" cy="6858000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788228" y="4353832"/>
            <a:ext cx="1611086" cy="2504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99314" y="3468460"/>
            <a:ext cx="4223657" cy="17707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55964" y="3815216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solidFill>
                  <a:srgbClr val="DC8F7B"/>
                </a:solidFill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About us</a:t>
            </a:r>
            <a:endParaRPr lang="en-US" sz="5400" b="1" spc="600" dirty="0">
              <a:solidFill>
                <a:srgbClr val="DC8F7B"/>
              </a:solidFill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0369" y="3019685"/>
            <a:ext cx="2751481" cy="795531"/>
            <a:chOff x="4302919" y="1076222"/>
            <a:chExt cx="2969420" cy="795531"/>
          </a:xfrm>
        </p:grpSpPr>
        <p:sp>
          <p:nvSpPr>
            <p:cNvPr id="18" name="Rectangle 17"/>
            <p:cNvSpPr/>
            <p:nvPr/>
          </p:nvSpPr>
          <p:spPr>
            <a:xfrm>
              <a:off x="4302919" y="1076222"/>
              <a:ext cx="15728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Section One 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02919" y="1389633"/>
              <a:ext cx="2969420" cy="482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 i="0" dirty="0">
                  <a:effectLst/>
                  <a:latin typeface=" lato medium"/>
                  <a:ea typeface="Lato" panose="020F0502020204030203" pitchFamily="34" charset="0"/>
                  <a:cs typeface="Lato" panose="020F0502020204030203" pitchFamily="34" charset="0"/>
                </a:rPr>
                <a:t>Lorem ipsum dolor sit amet, lacus nulla ac netus nibh aliquet, porttitor ligula justo libero vivamus</a:t>
              </a:r>
              <a:endParaRPr lang="id-ID" sz="900" dirty="0">
                <a:latin typeface=" lato medium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0369" y="4056276"/>
            <a:ext cx="2751481" cy="799763"/>
            <a:chOff x="4302919" y="1076222"/>
            <a:chExt cx="2969420" cy="799763"/>
          </a:xfrm>
        </p:grpSpPr>
        <p:sp>
          <p:nvSpPr>
            <p:cNvPr id="22" name="Rectangle 21"/>
            <p:cNvSpPr/>
            <p:nvPr/>
          </p:nvSpPr>
          <p:spPr>
            <a:xfrm>
              <a:off x="4302919" y="1076222"/>
              <a:ext cx="15728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Section Two 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302919" y="1389633"/>
              <a:ext cx="2969420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 i="0" dirty="0">
                  <a:effectLst/>
                  <a:latin typeface="Lato Medium"/>
                  <a:ea typeface="Lato" panose="020F0502020204030203" pitchFamily="34" charset="0"/>
                  <a:cs typeface="Lato" panose="020F0502020204030203" pitchFamily="34" charset="0"/>
                </a:rPr>
                <a:t>Lorem ipsum dolor sit amet, lacus nulla ac netus nibh aliquet, porttitor ligula justo libero vivamus</a:t>
              </a:r>
              <a:endParaRPr lang="id-ID" sz="900" dirty="0">
                <a:latin typeface="Lato Medium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0369" y="5095797"/>
            <a:ext cx="2751481" cy="799763"/>
            <a:chOff x="4302919" y="1076222"/>
            <a:chExt cx="2969420" cy="799763"/>
          </a:xfrm>
        </p:grpSpPr>
        <p:sp>
          <p:nvSpPr>
            <p:cNvPr id="26" name="Rectangle 25"/>
            <p:cNvSpPr/>
            <p:nvPr/>
          </p:nvSpPr>
          <p:spPr>
            <a:xfrm>
              <a:off x="4302919" y="1076222"/>
              <a:ext cx="18227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Section Three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302919" y="1389633"/>
              <a:ext cx="2969420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 i="0" dirty="0">
                  <a:effectLst/>
                  <a:latin typeface="Lato Medium"/>
                  <a:ea typeface="Lato" panose="020F0502020204030203" pitchFamily="34" charset="0"/>
                  <a:cs typeface="Lato" panose="020F0502020204030203" pitchFamily="34" charset="0"/>
                </a:rPr>
                <a:t>Lorem ipsum dolor sit amet, lacus nulla ac netus nibh aliquet, porttitor ligula justo libero vivamus</a:t>
              </a:r>
              <a:endParaRPr lang="id-ID" sz="900" dirty="0">
                <a:latin typeface="Lato Medium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 rot="16200000">
            <a:off x="-816586" y="926779"/>
            <a:ext cx="2363843" cy="618643"/>
            <a:chOff x="292891" y="590025"/>
            <a:chExt cx="2363843" cy="618643"/>
          </a:xfrm>
        </p:grpSpPr>
        <p:sp>
          <p:nvSpPr>
            <p:cNvPr id="37" name="TextBox 36"/>
            <p:cNvSpPr txBox="1"/>
            <p:nvPr/>
          </p:nvSpPr>
          <p:spPr>
            <a:xfrm>
              <a:off x="292891" y="5900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58573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567944" y="1771650"/>
            <a:ext cx="6624056" cy="1328056"/>
          </a:xfrm>
          <a:prstGeom prst="rect">
            <a:avLst/>
          </a:prstGeom>
          <a:solidFill>
            <a:srgbClr val="D88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hape 9168"/>
          <p:cNvSpPr/>
          <p:nvPr/>
        </p:nvSpPr>
        <p:spPr>
          <a:xfrm>
            <a:off x="5882745" y="3467100"/>
            <a:ext cx="5699655" cy="2821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>
            <a:lvl1pPr algn="l">
              <a:lnSpc>
                <a:spcPct val="120000"/>
              </a:lnSpc>
              <a:defRPr sz="2000">
                <a:solidFill>
                  <a:srgbClr val="4C607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just">
              <a:lnSpc>
                <a:spcPct val="200000"/>
              </a:lnSpc>
              <a:defRPr sz="3200"/>
            </a:pPr>
            <a:r>
              <a:rPr lang="en-US" sz="900" dirty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</a:t>
            </a:r>
            <a:r>
              <a:rPr lang="en-US" sz="90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of </a:t>
            </a:r>
            <a:r>
              <a:rPr lang="en-US" sz="900" smtClean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both </a:t>
            </a:r>
            <a:r>
              <a:rPr lang="en-US" sz="90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</a:t>
            </a:r>
            <a:r>
              <a:rPr lang="en-US" sz="900" smtClean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persons</a:t>
            </a:r>
            <a:r>
              <a:rPr lang="en-US" sz="90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of both A company is an association or collection of individuals, whether natural persons</a:t>
            </a:r>
            <a:endParaRPr lang="id-ID" sz="900">
              <a:solidFill>
                <a:sysClr val="windowText" lastClr="000000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200000"/>
              </a:lnSpc>
              <a:defRPr sz="3200"/>
            </a:pPr>
            <a:endParaRPr lang="id-ID" sz="900" dirty="0">
              <a:solidFill>
                <a:sysClr val="windowText" lastClr="000000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5096" y="1897063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About us</a:t>
            </a:r>
            <a:endParaRPr lang="en-US" sz="5400" b="1" spc="600" dirty="0"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2" y="0"/>
            <a:ext cx="2821459" cy="2781300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9761567" y="250247"/>
            <a:ext cx="2363843" cy="618643"/>
            <a:chOff x="292891" y="590025"/>
            <a:chExt cx="2363843" cy="618643"/>
          </a:xfrm>
        </p:grpSpPr>
        <p:sp>
          <p:nvSpPr>
            <p:cNvPr id="12" name="TextBox 11"/>
            <p:cNvSpPr txBox="1"/>
            <p:nvPr/>
          </p:nvSpPr>
          <p:spPr>
            <a:xfrm>
              <a:off x="292891" y="5900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16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717143" cy="6858000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hape 9168"/>
          <p:cNvSpPr/>
          <p:nvPr/>
        </p:nvSpPr>
        <p:spPr>
          <a:xfrm>
            <a:off x="5656051" y="2949121"/>
            <a:ext cx="5620642" cy="309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 anchorCtr="1">
            <a:spAutoFit/>
          </a:bodyPr>
          <a:lstStyle>
            <a:lvl1pPr algn="l">
              <a:lnSpc>
                <a:spcPct val="120000"/>
              </a:lnSpc>
              <a:defRPr sz="2000">
                <a:solidFill>
                  <a:srgbClr val="4C607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just">
              <a:lnSpc>
                <a:spcPct val="200000"/>
              </a:lnSpc>
              <a:defRPr sz="3200"/>
            </a:pPr>
            <a:r>
              <a:rPr lang="en-US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legal persons</a:t>
            </a:r>
            <a:r>
              <a:rPr lang="en-US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, or a mixture of both. Company 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of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both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persons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of both A company is an association or collection of individuals, whether natural persons</a:t>
            </a:r>
            <a:endParaRPr lang="id-ID" sz="900">
              <a:solidFill>
                <a:schemeClr val="tx1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200000"/>
              </a:lnSpc>
              <a:defRPr sz="3200"/>
            </a:pPr>
            <a:endParaRPr lang="id-ID" sz="900" dirty="0">
              <a:solidFill>
                <a:schemeClr val="tx1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74095" y="725588"/>
            <a:ext cx="4223657" cy="15913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095893" y="935945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solidFill>
                  <a:srgbClr val="DC8F7B"/>
                </a:solidFill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About us</a:t>
            </a:r>
            <a:endParaRPr lang="en-US" sz="5400" b="1" spc="600" dirty="0">
              <a:solidFill>
                <a:srgbClr val="DC8F7B"/>
              </a:solidFill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 rot="16200000">
            <a:off x="10518393" y="934683"/>
            <a:ext cx="2363843" cy="618643"/>
            <a:chOff x="292891" y="590025"/>
            <a:chExt cx="2363843" cy="618643"/>
          </a:xfrm>
        </p:grpSpPr>
        <p:sp>
          <p:nvSpPr>
            <p:cNvPr id="14" name="TextBox 13"/>
            <p:cNvSpPr txBox="1"/>
            <p:nvPr/>
          </p:nvSpPr>
          <p:spPr>
            <a:xfrm>
              <a:off x="292891" y="5900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888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74856" y="0"/>
            <a:ext cx="4717143" cy="6858000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53626" y="825500"/>
            <a:ext cx="4223657" cy="1397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10276" y="954995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solidFill>
                  <a:srgbClr val="DC8F7B"/>
                </a:solidFill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About us</a:t>
            </a:r>
            <a:endParaRPr lang="en-US" sz="5400" b="1" spc="600" dirty="0">
              <a:solidFill>
                <a:srgbClr val="DC8F7B"/>
              </a:solidFill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669185" y="2784476"/>
            <a:ext cx="5473382" cy="17663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  <a:defRPr sz="3200"/>
            </a:pPr>
            <a:r>
              <a:rPr lang="en-US" sz="900" dirty="0" smtClean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Company members share a common purpose and unite in order to focus their various talents and organize their collectively available skills or resources to achieve specific, declared goals. A company or association of persons can be created at law as legal person so that the company in itself can accept Limited liability </a:t>
            </a:r>
            <a:r>
              <a:rPr lang="en-US" sz="900" smtClean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for civil</a:t>
            </a:r>
            <a:endParaRPr lang="en-US" sz="900" dirty="0">
              <a:solidFill>
                <a:sysClr val="windowText" lastClr="000000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1030556" y="4298712"/>
            <a:ext cx="3839803" cy="17663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Clr>
                <a:srgbClr val="D26D52"/>
              </a:buClr>
              <a:buSzPct val="150000"/>
              <a:defRPr sz="3200"/>
            </a:pPr>
            <a:r>
              <a:rPr lang="en-US" sz="900" dirty="0" smtClean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</a:t>
            </a:r>
            <a:r>
              <a:rPr lang="en-US" sz="900" smtClean="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>
              <a:lnSpc>
                <a:spcPct val="200000"/>
              </a:lnSpc>
              <a:buClr>
                <a:srgbClr val="D26D52"/>
              </a:buClr>
              <a:buSzPct val="150000"/>
              <a:defRPr sz="3200"/>
            </a:pPr>
            <a:r>
              <a:rPr lang="en-US" sz="90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</a:t>
            </a:r>
            <a:endParaRPr lang="en-US" sz="900" smtClean="0">
              <a:solidFill>
                <a:sysClr val="windowText" lastClr="000000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00000"/>
              </a:lnSpc>
              <a:buClr>
                <a:srgbClr val="D26D52"/>
              </a:buClr>
              <a:buSzPct val="150000"/>
              <a:defRPr sz="3200"/>
            </a:pPr>
            <a:r>
              <a:rPr lang="en-US" sz="900">
                <a:solidFill>
                  <a:sysClr val="windowText" lastClr="000000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</a:t>
            </a:r>
          </a:p>
          <a:p>
            <a:pPr>
              <a:lnSpc>
                <a:spcPct val="200000"/>
              </a:lnSpc>
              <a:buClr>
                <a:srgbClr val="D26D52"/>
              </a:buClr>
              <a:buSzPct val="150000"/>
              <a:defRPr sz="3200"/>
            </a:pPr>
            <a:endParaRPr lang="en-US" sz="900">
              <a:solidFill>
                <a:sysClr val="windowText" lastClr="000000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00000"/>
              </a:lnSpc>
              <a:buClr>
                <a:srgbClr val="D26D52"/>
              </a:buClr>
              <a:buSzPct val="150000"/>
              <a:defRPr sz="3200"/>
            </a:pPr>
            <a:endParaRPr lang="en-US" sz="900" dirty="0">
              <a:solidFill>
                <a:sysClr val="windowText" lastClr="000000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 rot="16200000">
            <a:off x="-768234" y="922818"/>
            <a:ext cx="2363843" cy="618643"/>
            <a:chOff x="292891" y="602725"/>
            <a:chExt cx="2363843" cy="618643"/>
          </a:xfrm>
        </p:grpSpPr>
        <p:sp>
          <p:nvSpPr>
            <p:cNvPr id="11" name="TextBox 10"/>
            <p:cNvSpPr txBox="1"/>
            <p:nvPr/>
          </p:nvSpPr>
          <p:spPr>
            <a:xfrm>
              <a:off x="292891" y="6027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9466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4158741"/>
            <a:ext cx="5962650" cy="1328056"/>
          </a:xfrm>
          <a:prstGeom prst="rect">
            <a:avLst/>
          </a:prstGeom>
          <a:solidFill>
            <a:srgbClr val="D88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5343" y="4335625"/>
            <a:ext cx="4351195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company is an association or collection of individuals, whether natural persons</a:t>
            </a:r>
            <a:endParaRPr lang="en-US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920517" y="2091969"/>
            <a:ext cx="4376133" cy="4441754"/>
            <a:chOff x="6920517" y="2091969"/>
            <a:chExt cx="4376133" cy="4441754"/>
          </a:xfrm>
        </p:grpSpPr>
        <p:sp>
          <p:nvSpPr>
            <p:cNvPr id="5" name="Shape 9168"/>
            <p:cNvSpPr/>
            <p:nvPr/>
          </p:nvSpPr>
          <p:spPr>
            <a:xfrm>
              <a:off x="6987645" y="2327443"/>
              <a:ext cx="4309005" cy="42062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5400" tIns="25400" rIns="25400" bIns="25400">
              <a:spAutoFit/>
            </a:bodyPr>
            <a:lstStyle>
              <a:lvl1pPr algn="l">
                <a:lnSpc>
                  <a:spcPct val="120000"/>
                </a:lnSpc>
                <a:defRPr sz="2000">
                  <a:solidFill>
                    <a:srgbClr val="4C6077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just">
                <a:lnSpc>
                  <a:spcPct val="200000"/>
                </a:lnSpc>
                <a:defRPr sz="3200"/>
              </a:pP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	company </a:t>
              </a:r>
              <a:r>
                <a:rPr lang="en-US" sz="900" dirty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is an association or collection of individuals,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whether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	natural </a:t>
              </a:r>
              <a:r>
                <a:rPr lang="en-US" sz="900" dirty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persons, legal persons, or a mixture of both.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Company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	members share </a:t>
              </a:r>
              <a:r>
                <a:rPr lang="en-US" sz="900" dirty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a common purpose and unite in order to focus their various talents and organize their collectively available skills or resources to achieve specific, declared goals. A company is an association or collection of individuals, whether natural persons, legal persons, or a mixture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of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both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A company is an association or collection of individuals, whether natural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persons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A company is an association or collection of individuals, whether natural persons, legal persons, or a mixture of both. </a:t>
              </a:r>
              <a:endPara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200000"/>
                </a:lnSpc>
                <a:defRPr sz="3200"/>
              </a:pP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Company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of both A company is an association or collection of individuals, whether natural persons</a:t>
              </a:r>
              <a:endParaRPr lang="id-ID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200000"/>
                </a:lnSpc>
                <a:defRPr sz="3200"/>
              </a:pPr>
              <a:endParaRPr lang="id-ID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920517" y="2091969"/>
              <a:ext cx="997559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85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ato Medium"/>
                </a:rPr>
                <a:t>A</a:t>
              </a:r>
              <a:endParaRPr lang="en-US" sz="85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61567" y="231197"/>
            <a:ext cx="2363843" cy="618643"/>
            <a:chOff x="292891" y="570975"/>
            <a:chExt cx="2363843" cy="618643"/>
          </a:xfrm>
        </p:grpSpPr>
        <p:sp>
          <p:nvSpPr>
            <p:cNvPr id="12" name="TextBox 11"/>
            <p:cNvSpPr txBox="1"/>
            <p:nvPr/>
          </p:nvSpPr>
          <p:spPr>
            <a:xfrm>
              <a:off x="292891" y="57097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7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171701"/>
            <a:ext cx="1276350" cy="4686299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hape 9168"/>
          <p:cNvSpPr/>
          <p:nvPr/>
        </p:nvSpPr>
        <p:spPr>
          <a:xfrm>
            <a:off x="7138594" y="3030319"/>
            <a:ext cx="4309005" cy="3375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>
            <a:lvl1pPr algn="l">
              <a:lnSpc>
                <a:spcPct val="120000"/>
              </a:lnSpc>
              <a:defRPr sz="2000">
                <a:solidFill>
                  <a:srgbClr val="4C607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just">
              <a:lnSpc>
                <a:spcPct val="200000"/>
              </a:lnSpc>
              <a:defRPr sz="3200"/>
            </a:pP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en-US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is an association or collection of individuals,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whether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natural </a:t>
            </a:r>
            <a:r>
              <a:rPr lang="en-US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persons, legal persons, or a mixture of both.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members share </a:t>
            </a:r>
            <a:r>
              <a:rPr lang="en-US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common purpose and unite in order to focus their various talents and organize their collectively available skills or resources to achieve specific, declared goals. A company is an association or collection of individuals, whether natural persons, legal persons, or a mixture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of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both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persons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both. </a:t>
            </a:r>
            <a:endParaRPr lang="en-US" sz="900" smtClean="0">
              <a:solidFill>
                <a:schemeClr val="tx1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200000"/>
              </a:lnSpc>
              <a:defRPr sz="3200"/>
            </a:pP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en-US" sz="90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of </a:t>
            </a:r>
            <a:r>
              <a: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both</a:t>
            </a:r>
            <a:endParaRPr lang="id-ID" sz="900" dirty="0">
              <a:solidFill>
                <a:schemeClr val="tx1"/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61567" y="231197"/>
            <a:ext cx="2363843" cy="618643"/>
            <a:chOff x="292891" y="570975"/>
            <a:chExt cx="2363843" cy="618643"/>
          </a:xfrm>
        </p:grpSpPr>
        <p:sp>
          <p:nvSpPr>
            <p:cNvPr id="15" name="TextBox 14"/>
            <p:cNvSpPr txBox="1"/>
            <p:nvPr/>
          </p:nvSpPr>
          <p:spPr>
            <a:xfrm>
              <a:off x="292891" y="57097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6865834" y="1567543"/>
            <a:ext cx="5326166" cy="856344"/>
          </a:xfrm>
          <a:prstGeom prst="rect">
            <a:avLst/>
          </a:prstGeom>
          <a:solidFill>
            <a:srgbClr val="D88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65834" y="1456272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About us</a:t>
            </a:r>
            <a:endParaRPr lang="en-US" sz="5400" b="1" spc="600" dirty="0"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338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486900" y="1714501"/>
            <a:ext cx="2705100" cy="5143500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58320" y="1714500"/>
            <a:ext cx="4413780" cy="4064969"/>
            <a:chOff x="6882870" y="2191755"/>
            <a:chExt cx="4413780" cy="4064969"/>
          </a:xfrm>
        </p:grpSpPr>
        <p:sp>
          <p:nvSpPr>
            <p:cNvPr id="8" name="Shape 9168"/>
            <p:cNvSpPr/>
            <p:nvPr/>
          </p:nvSpPr>
          <p:spPr>
            <a:xfrm>
              <a:off x="6987645" y="2327443"/>
              <a:ext cx="4309005" cy="392928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5400" tIns="25400" rIns="25400" bIns="25400">
              <a:spAutoFit/>
            </a:bodyPr>
            <a:lstStyle>
              <a:lvl1pPr algn="l">
                <a:lnSpc>
                  <a:spcPct val="120000"/>
                </a:lnSpc>
                <a:defRPr sz="2000">
                  <a:solidFill>
                    <a:srgbClr val="4C6077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just">
                <a:lnSpc>
                  <a:spcPct val="200000"/>
                </a:lnSpc>
                <a:defRPr sz="3200"/>
              </a:pP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	Company </a:t>
              </a:r>
              <a:r>
                <a:rPr lang="en-US" sz="900" dirty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is an association or collection of individuals,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whether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	natural </a:t>
              </a:r>
              <a:r>
                <a:rPr lang="en-US" sz="900" dirty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persons, legal persons, or a mixture of both.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Company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	members share </a:t>
              </a:r>
              <a:r>
                <a:rPr lang="en-US" sz="900" dirty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a common purpose and unite in order to focus their various talents and organize their collectively available skills or resources to achieve specific, declared goals. A company is an association or collection of individuals, whether natural persons, legal persons, or a mixture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of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both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A company is an association or collection of individuals, whether natural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persons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A company is an association or collection of individuals, whether natural persons, legal persons, or a mixture of both. </a:t>
              </a:r>
              <a:endPara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200000"/>
                </a:lnSpc>
                <a:defRPr sz="3200"/>
              </a:pPr>
              <a:endParaRPr lang="en-US" sz="900" smtClean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200000"/>
                </a:lnSpc>
                <a:defRPr sz="3200"/>
              </a:pP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Company </a:t>
              </a:r>
              <a:r>
                <a:rPr lang="en-US" sz="90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members share a common purpose and unite in order to focus their various talents and organize their collectively available skills or resources to achieve specific, declared goals. A company is an association or collection of individuals, whether natural persons, legal persons, or a mixture of </a:t>
              </a:r>
              <a:r>
                <a:rPr lang="en-US" sz="900" smtClean="0">
                  <a:solidFill>
                    <a:schemeClr val="tx1"/>
                  </a:solidFill>
                  <a:latin typeface="Lato Medium"/>
                  <a:ea typeface="Open Sans" panose="020B0606030504020204" pitchFamily="34" charset="0"/>
                  <a:cs typeface="Open Sans" panose="020B0606030504020204" pitchFamily="34" charset="0"/>
                </a:rPr>
                <a:t>both</a:t>
              </a:r>
              <a:endParaRPr lang="id-ID" sz="900" dirty="0">
                <a:solidFill>
                  <a:schemeClr val="tx1"/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882870" y="2191755"/>
              <a:ext cx="997559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720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ato Medium"/>
                </a:rPr>
                <a:t>A</a:t>
              </a:r>
              <a:endParaRPr lang="en-US" sz="7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761567" y="250247"/>
            <a:ext cx="2363843" cy="618643"/>
            <a:chOff x="292891" y="590025"/>
            <a:chExt cx="2363843" cy="618643"/>
          </a:xfrm>
        </p:grpSpPr>
        <p:sp>
          <p:nvSpPr>
            <p:cNvPr id="11" name="TextBox 10"/>
            <p:cNvSpPr txBox="1"/>
            <p:nvPr/>
          </p:nvSpPr>
          <p:spPr>
            <a:xfrm>
              <a:off x="292891" y="5900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1739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17142" y="0"/>
            <a:ext cx="7474857" cy="5660571"/>
          </a:xfrm>
          <a:prstGeom prst="rect">
            <a:avLst/>
          </a:prstGeom>
          <a:solidFill>
            <a:srgbClr val="D26D52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61561" y="3526897"/>
            <a:ext cx="4053505" cy="11073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14649" y="3526897"/>
            <a:ext cx="3800417" cy="1077230"/>
          </a:xfrm>
          <a:prstGeom prst="rect">
            <a:avLst/>
          </a:prstGeom>
          <a:noFill/>
          <a:ln w="28575">
            <a:noFill/>
          </a:ln>
        </p:spPr>
        <p:txBody>
          <a:bodyPr wrap="square" lIns="243852" tIns="121926" rIns="243852" bIns="121926" rtlCol="0">
            <a:spAutoFit/>
          </a:bodyPr>
          <a:lstStyle/>
          <a:p>
            <a:r>
              <a:rPr lang="en-US" sz="5400" b="1" spc="600" smtClean="0">
                <a:solidFill>
                  <a:srgbClr val="DC8F7B"/>
                </a:solidFill>
                <a:latin typeface="Estrangelo Edessa" panose="03080600000000000000" pitchFamily="66" charset="0"/>
                <a:ea typeface="Lato Medium" panose="020F0502020204030203" pitchFamily="34" charset="0"/>
                <a:cs typeface="Estrangelo Edessa" panose="03080600000000000000" pitchFamily="66" charset="0"/>
              </a:rPr>
              <a:t>Portfolio</a:t>
            </a:r>
            <a:endParaRPr lang="en-US" sz="5400" b="1" spc="600" dirty="0">
              <a:solidFill>
                <a:srgbClr val="DC8F7B"/>
              </a:solidFill>
              <a:latin typeface="Estrangelo Edessa" panose="03080600000000000000" pitchFamily="66" charset="0"/>
              <a:ea typeface="Lato Medium" panose="020F0502020204030203" pitchFamily="34" charset="0"/>
              <a:cs typeface="Estrangelo Edessa" panose="03080600000000000000" pitchFamily="66" charset="0"/>
            </a:endParaRPr>
          </a:p>
        </p:txBody>
      </p:sp>
      <p:sp>
        <p:nvSpPr>
          <p:cNvPr id="9" name="Shape 9168"/>
          <p:cNvSpPr/>
          <p:nvPr/>
        </p:nvSpPr>
        <p:spPr>
          <a:xfrm>
            <a:off x="6361561" y="4703837"/>
            <a:ext cx="4078627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>
            <a:lvl1pPr algn="l">
              <a:lnSpc>
                <a:spcPct val="120000"/>
              </a:lnSpc>
              <a:defRPr sz="2000">
                <a:solidFill>
                  <a:srgbClr val="4C607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200000"/>
              </a:lnSpc>
              <a:defRPr sz="3200"/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persons, legal persons, or a mixture of both</a:t>
            </a:r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Lato Medium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id-ID" sz="900" dirty="0">
              <a:solidFill>
                <a:schemeClr val="tx1">
                  <a:lumMod val="85000"/>
                  <a:lumOff val="15000"/>
                </a:schemeClr>
              </a:solidFill>
              <a:latin typeface="Lato Medium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761567" y="250247"/>
            <a:ext cx="2363843" cy="618643"/>
            <a:chOff x="292891" y="590025"/>
            <a:chExt cx="2363843" cy="618643"/>
          </a:xfrm>
        </p:grpSpPr>
        <p:sp>
          <p:nvSpPr>
            <p:cNvPr id="11" name="TextBox 10"/>
            <p:cNvSpPr txBox="1"/>
            <p:nvPr/>
          </p:nvSpPr>
          <p:spPr>
            <a:xfrm>
              <a:off x="292891" y="590025"/>
              <a:ext cx="1809369" cy="618643"/>
            </a:xfrm>
            <a:prstGeom prst="rect">
              <a:avLst/>
            </a:prstGeom>
            <a:noFill/>
          </p:spPr>
          <p:txBody>
            <a:bodyPr wrap="square" lIns="243852" tIns="121926" rIns="243852" bIns="121926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spc="300" smtClean="0">
                  <a:latin typeface="Arial Black" panose="020B0A04020102020204" pitchFamily="34" charset="0"/>
                  <a:ea typeface="Lato Medium" panose="020F0502020204030203" pitchFamily="34" charset="0"/>
                  <a:cs typeface="Aharoni" panose="02010803020104030203" pitchFamily="2" charset="-79"/>
                </a:rPr>
                <a:t>2018</a:t>
              </a:r>
              <a:endParaRPr lang="en-US" b="1" spc="300" dirty="0">
                <a:latin typeface="Arial Black" panose="020B0A04020102020204" pitchFamily="34" charset="0"/>
                <a:ea typeface="Lato Medium" panose="020F0502020204030203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01113" y="778855"/>
              <a:ext cx="13556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en-US" sz="700" noProof="1">
                  <a:latin typeface="Lato Medium" panose="020F0502020204030203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dolor sit amet, consectetur adipiscing elit. 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87431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903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 lato medium</vt:lpstr>
      <vt:lpstr>Aharoni</vt:lpstr>
      <vt:lpstr>Arial</vt:lpstr>
      <vt:lpstr>Arial Black</vt:lpstr>
      <vt:lpstr>Calibri</vt:lpstr>
      <vt:lpstr>Calibri Light</vt:lpstr>
      <vt:lpstr>Estrangelo Edessa</vt:lpstr>
      <vt:lpstr>Helvetica</vt:lpstr>
      <vt:lpstr>Lato</vt:lpstr>
      <vt:lpstr>Lato Medium</vt:lpstr>
      <vt:lpstr>Open Sans</vt:lpstr>
      <vt:lpstr>Open Sans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user</cp:lastModifiedBy>
  <cp:revision>40</cp:revision>
  <dcterms:created xsi:type="dcterms:W3CDTF">2018-04-22T04:32:55Z</dcterms:created>
  <dcterms:modified xsi:type="dcterms:W3CDTF">2019-06-01T15:18:08Z</dcterms:modified>
</cp:coreProperties>
</file>